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243463" cy="42806938"/>
  <p:notesSz cx="7099300" cy="10234613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/>
        <a:ea typeface="ＭＳ Ｐゴシック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27">
          <p15:clr>
            <a:srgbClr val="A4A3A4"/>
          </p15:clr>
        </p15:guide>
        <p15:guide id="2" pos="952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03"/>
    <p:restoredTop sz="50000" autoAdjust="0"/>
  </p:normalViewPr>
  <p:slideViewPr>
    <p:cSldViewPr snapToGrid="0">
      <p:cViewPr varScale="1">
        <p:scale>
          <a:sx n="13" d="100"/>
          <a:sy n="13" d="100"/>
        </p:scale>
        <p:origin x="2722" y="144"/>
      </p:cViewPr>
      <p:guideLst>
        <p:guide orient="horz" pos="5327"/>
        <p:guide pos="9528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 snapToGrid="0"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kumimoji="1" sz="1200"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kumimoji="1" sz="1200"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fld id="{2D102CA6-948F-4BCE-918A-C5B318CCE371}" type="datetime1">
              <a:rPr lang="ja-JP" altLang="en-US"/>
              <a:pPr>
                <a:defRPr/>
              </a:pPr>
              <a:t>2024/9/26</a:t>
            </a:fld>
            <a:endParaRPr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kumimoji="1" sz="1200"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kumimoji="1" sz="1200">
                <a:latin typeface="Times New Roman"/>
                <a:ea typeface="ＭＳ Ｐゴシック"/>
              </a:defRPr>
            </a:lvl1pPr>
          </a:lstStyle>
          <a:p>
            <a:pPr>
              <a:defRPr/>
            </a:pPr>
            <a:fld id="{1A6B807B-7501-4CCB-BE91-0935ECD895B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92131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0"/>
            <a:ext cx="3048000" cy="5334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FontTx/>
              <a:buNone/>
              <a:defRPr sz="1200">
                <a:solidFill>
                  <a:schemeClr val="bg1"/>
                </a:solidFill>
                <a:latin typeface="Times"/>
                <a:ea typeface="ＭＳ Ｐゴシック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4038600" y="0"/>
            <a:ext cx="3048000" cy="5334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Tx/>
              <a:buFontTx/>
              <a:buNone/>
              <a:defRPr sz="1200">
                <a:solidFill>
                  <a:schemeClr val="bg1"/>
                </a:solidFill>
                <a:latin typeface="Times"/>
                <a:ea typeface="ＭＳ Ｐゴシック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>
          <a:xfrm>
            <a:off x="2235200" y="762000"/>
            <a:ext cx="2692400" cy="3810000"/>
          </a:xfrm>
          <a:prstGeom prst="rect">
            <a:avLst/>
          </a:prstGeom>
          <a:noFill/>
          <a:ln w="9525">
            <a:solidFill>
              <a:srgbClr val="000000"/>
            </a:solidFill>
            <a:miter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>
          <a:xfrm>
            <a:off x="914400" y="4876800"/>
            <a:ext cx="5257800" cy="45720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/>
              <a:t>Klicken Sie, um die Textformatierung des Masters zu bearbeiten.</a:t>
            </a:r>
          </a:p>
          <a:p>
            <a:pPr lvl="1"/>
            <a:r>
              <a:rPr lang="de-DE" altLang="de-DE" noProof="0"/>
              <a:t>Zweite Ebene</a:t>
            </a:r>
          </a:p>
          <a:p>
            <a:pPr lvl="2"/>
            <a:r>
              <a:rPr lang="de-DE" altLang="de-DE" noProof="0"/>
              <a:t>Dritte Ebene</a:t>
            </a:r>
          </a:p>
          <a:p>
            <a:pPr lvl="3"/>
            <a:r>
              <a:rPr lang="de-DE" altLang="de-DE" noProof="0"/>
              <a:t>Vierte Ebene</a:t>
            </a:r>
          </a:p>
          <a:p>
            <a:pPr lvl="4"/>
            <a:r>
              <a:rPr lang="de-DE" altLang="de-DE" noProof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9753600"/>
            <a:ext cx="304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lnSpc>
                <a:spcPct val="100000"/>
              </a:lnSpc>
              <a:buClrTx/>
              <a:buFontTx/>
              <a:buNone/>
              <a:defRPr sz="1200">
                <a:solidFill>
                  <a:schemeClr val="bg1"/>
                </a:solidFill>
                <a:latin typeface="Times"/>
                <a:ea typeface="ＭＳ Ｐゴシック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038600" y="9753600"/>
            <a:ext cx="3048000" cy="457200"/>
          </a:xfrm>
          <a:prstGeom prst="rect">
            <a:avLst/>
          </a:prstGeom>
          <a:noFill/>
          <a:ln w="9525">
            <a:noFill/>
            <a:miter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buClrTx/>
              <a:buFontTx/>
              <a:buNone/>
              <a:defRPr sz="1200">
                <a:solidFill>
                  <a:schemeClr val="bg1"/>
                </a:solidFill>
                <a:latin typeface="Times"/>
                <a:ea typeface="ＭＳ Ｐゴシック"/>
              </a:defRPr>
            </a:lvl1pPr>
          </a:lstStyle>
          <a:p>
            <a:pPr>
              <a:defRPr/>
            </a:pPr>
            <a:fld id="{8EC67EC1-4791-4A03-B458-70535FBCB769}" type="slidenum">
              <a:rPr lang="de-DE" altLang="de-DE"/>
              <a:pPr>
                <a:defRPr/>
              </a:pPr>
              <a:t>‹#›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67576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/>
      <a:defRPr sz="1200" kern="1200">
        <a:solidFill>
          <a:srgbClr val="000000"/>
        </a:solidFill>
        <a:latin typeface="Times New Roman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93E31C-29AF-472A-BA14-C572A14B7144}" type="slidenum">
              <a:rPr lang="de-DE" altLang="de-DE" smtClean="0">
                <a:solidFill>
                  <a:schemeClr val="bg1"/>
                </a:solidFill>
                <a:latin typeface="Times" pitchFamily="18" charset="0"/>
                <a:ea typeface="ＭＳ Ｐゴシック" panose="020B0600070205080204" pitchFamily="34" charset="-128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de-DE" altLang="de-DE">
              <a:solidFill>
                <a:schemeClr val="bg1"/>
              </a:solidFill>
              <a:latin typeface="Times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123" name="Text Box 1"/>
          <p:cNvSpPr txBox="1">
            <a:spLocks noChangeArrowheads="1"/>
          </p:cNvSpPr>
          <p:nvPr/>
        </p:nvSpPr>
        <p:spPr bwMode="auto">
          <a:xfrm>
            <a:off x="2195513" y="768350"/>
            <a:ext cx="2711450" cy="3838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lnSpc>
                <a:spcPct val="97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ja-JP" altLang="en-US" sz="3200">
              <a:solidFill>
                <a:schemeClr val="tx1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/>
          </p:nvPr>
        </p:nvSpPr>
        <p:spPr>
          <a:xfrm>
            <a:off x="709613" y="4862513"/>
            <a:ext cx="5680075" cy="460533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27126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2268538" y="13298488"/>
            <a:ext cx="25706387" cy="917575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537075" y="24257000"/>
            <a:ext cx="21169313" cy="10939463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14121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09635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21924963" y="1716088"/>
            <a:ext cx="6804025" cy="365220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512888" y="1716088"/>
            <a:ext cx="20259675" cy="365220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11300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8922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188" y="27508200"/>
            <a:ext cx="25706387" cy="8501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389188" y="18143538"/>
            <a:ext cx="25706387" cy="936466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3001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512888" y="9990138"/>
            <a:ext cx="13531850" cy="28247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97138" y="9990138"/>
            <a:ext cx="13531850" cy="28247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722329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2888" y="1714500"/>
            <a:ext cx="27217687" cy="71342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512888" y="9582150"/>
            <a:ext cx="13361987" cy="39925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1512888" y="13574713"/>
            <a:ext cx="13361987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15363825" y="9582150"/>
            <a:ext cx="13366750" cy="39925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15363825" y="13574713"/>
            <a:ext cx="13366750" cy="24663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135390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103745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1769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12888" y="1704975"/>
            <a:ext cx="9948862" cy="725328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11823700" y="1704975"/>
            <a:ext cx="16906875" cy="3653313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12888" y="8958263"/>
            <a:ext cx="9948862" cy="292798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630361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27725" y="29965650"/>
            <a:ext cx="18146713" cy="35369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5927725" y="3824288"/>
            <a:ext cx="18146713" cy="256841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5927725" y="33502600"/>
            <a:ext cx="18146713" cy="50244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43478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512888" y="1716088"/>
            <a:ext cx="27216100" cy="7132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17240" tIns="208800" rIns="417240" bIns="208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title text format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12888" y="9990138"/>
            <a:ext cx="27216100" cy="282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417240" tIns="208800" rIns="417240" bIns="208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de-DE"/>
              <a:t>Click to edit the outline text format</a:t>
            </a:r>
          </a:p>
          <a:p>
            <a:pPr lvl="1"/>
            <a:r>
              <a:rPr lang="en-GB" altLang="de-DE"/>
              <a:t>Second Outline Level</a:t>
            </a:r>
          </a:p>
          <a:p>
            <a:pPr lvl="2"/>
            <a:r>
              <a:rPr lang="en-GB" altLang="de-DE"/>
              <a:t>Third Outline Level</a:t>
            </a:r>
          </a:p>
          <a:p>
            <a:pPr lvl="3"/>
            <a:r>
              <a:rPr lang="en-GB" altLang="de-DE"/>
              <a:t>Fourth Outline Level</a:t>
            </a:r>
          </a:p>
          <a:p>
            <a:pPr lvl="4"/>
            <a:r>
              <a:rPr lang="en-GB" altLang="de-DE"/>
              <a:t>Fifth Outline Level</a:t>
            </a:r>
          </a:p>
          <a:p>
            <a:pPr lvl="4"/>
            <a:r>
              <a:rPr lang="en-GB" altLang="de-DE"/>
              <a:t>Sixth Outline Level</a:t>
            </a:r>
          </a:p>
          <a:p>
            <a:pPr lvl="4"/>
            <a:r>
              <a:rPr lang="en-GB" altLang="de-DE"/>
              <a:t>Seventh Outline Level</a:t>
            </a:r>
          </a:p>
          <a:p>
            <a:pPr lvl="4"/>
            <a:r>
              <a:rPr lang="en-GB" altLang="de-DE"/>
              <a:t>Eighth Outline Level</a:t>
            </a:r>
          </a:p>
          <a:p>
            <a:pPr lvl="4"/>
            <a:r>
              <a:rPr lang="en-GB" altLang="de-DE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201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20100">
          <a:solidFill>
            <a:srgbClr val="000000"/>
          </a:solidFill>
          <a:latin typeface="Arial" charset="0"/>
        </a:defRPr>
      </a:lvl2pPr>
      <a:lvl3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20100">
          <a:solidFill>
            <a:srgbClr val="000000"/>
          </a:solidFill>
          <a:latin typeface="Arial" charset="0"/>
        </a:defRPr>
      </a:lvl3pPr>
      <a:lvl4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20100">
          <a:solidFill>
            <a:srgbClr val="000000"/>
          </a:solidFill>
          <a:latin typeface="Arial" charset="0"/>
        </a:defRPr>
      </a:lvl4pPr>
      <a:lvl5pPr algn="ctr" defTabSz="457200" rtl="0" eaLnBrk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defRPr sz="20100">
          <a:solidFill>
            <a:srgbClr val="000000"/>
          </a:solidFill>
          <a:latin typeface="Arial" charset="0"/>
        </a:defRPr>
      </a:lvl5pPr>
      <a:lvl6pPr marL="457200" algn="ctr" defTabSz="457200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0100">
          <a:solidFill>
            <a:srgbClr val="000000"/>
          </a:solidFill>
          <a:latin typeface="Arial" charset="0"/>
        </a:defRPr>
      </a:lvl6pPr>
      <a:lvl7pPr marL="914400" algn="ctr" defTabSz="457200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0100">
          <a:solidFill>
            <a:srgbClr val="000000"/>
          </a:solidFill>
          <a:latin typeface="Arial" charset="0"/>
        </a:defRPr>
      </a:lvl7pPr>
      <a:lvl8pPr marL="1371600" algn="ctr" defTabSz="457200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0100">
          <a:solidFill>
            <a:srgbClr val="000000"/>
          </a:solidFill>
          <a:latin typeface="Arial" charset="0"/>
        </a:defRPr>
      </a:lvl8pPr>
      <a:lvl9pPr marL="1828800" algn="ctr" defTabSz="457200" rtl="0" fontAlgn="base">
        <a:lnSpc>
          <a:spcPct val="97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charset="0"/>
        <a:defRPr sz="20100">
          <a:solidFill>
            <a:srgbClr val="000000"/>
          </a:solidFill>
          <a:latin typeface="Arial" charset="0"/>
        </a:defRPr>
      </a:lvl9pPr>
    </p:titleStyle>
    <p:bodyStyle>
      <a:lvl1pPr marL="1563688" indent="-1563688" algn="l" defTabSz="457200" rtl="0" eaLnBrk="0" fontAlgn="base" hangingPunct="0">
        <a:lnSpc>
          <a:spcPct val="97000"/>
        </a:lnSpc>
        <a:spcBef>
          <a:spcPts val="3675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4700">
          <a:solidFill>
            <a:srgbClr val="000000"/>
          </a:solidFill>
          <a:latin typeface="+mn-lt"/>
          <a:ea typeface="+mn-ea"/>
          <a:cs typeface="+mn-cs"/>
        </a:defRPr>
      </a:lvl1pPr>
      <a:lvl2pPr marL="3389313" indent="-1304925" algn="l" defTabSz="457200" rtl="0" eaLnBrk="0" fontAlgn="base" hangingPunct="0">
        <a:lnSpc>
          <a:spcPct val="97000"/>
        </a:lnSpc>
        <a:spcBef>
          <a:spcPts val="3175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12700">
          <a:solidFill>
            <a:srgbClr val="000000"/>
          </a:solidFill>
          <a:latin typeface="+mn-lt"/>
        </a:defRPr>
      </a:lvl2pPr>
      <a:lvl3pPr marL="5214938" indent="-1041400" algn="l" defTabSz="457200" rtl="0" eaLnBrk="0" fontAlgn="base" hangingPunct="0">
        <a:lnSpc>
          <a:spcPct val="97000"/>
        </a:lnSpc>
        <a:spcBef>
          <a:spcPts val="275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•"/>
        <a:defRPr sz="11000">
          <a:solidFill>
            <a:srgbClr val="000000"/>
          </a:solidFill>
          <a:latin typeface="+mn-lt"/>
        </a:defRPr>
      </a:lvl3pPr>
      <a:lvl4pPr marL="7304088" indent="-1044575" algn="l" defTabSz="457200" rtl="0" eaLnBrk="0" fontAlgn="base" hangingPunct="0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–"/>
        <a:defRPr sz="9100">
          <a:solidFill>
            <a:srgbClr val="000000"/>
          </a:solidFill>
          <a:latin typeface="+mn-lt"/>
        </a:defRPr>
      </a:lvl4pPr>
      <a:lvl5pPr marL="9390063" indent="-1041400" algn="l" defTabSz="457200" rtl="0" eaLnBrk="0" fontAlgn="base" hangingPunct="0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Char char="»"/>
        <a:defRPr sz="9100">
          <a:solidFill>
            <a:srgbClr val="000000"/>
          </a:solidFill>
          <a:latin typeface="+mn-lt"/>
        </a:defRPr>
      </a:lvl5pPr>
      <a:lvl6pPr marL="9847263" indent="-1041400" algn="l" defTabSz="457200" rtl="0" fontAlgn="base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9100">
          <a:solidFill>
            <a:srgbClr val="000000"/>
          </a:solidFill>
          <a:latin typeface="+mn-lt"/>
        </a:defRPr>
      </a:lvl6pPr>
      <a:lvl7pPr marL="10304463" indent="-1041400" algn="l" defTabSz="457200" rtl="0" fontAlgn="base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9100">
          <a:solidFill>
            <a:srgbClr val="000000"/>
          </a:solidFill>
          <a:latin typeface="+mn-lt"/>
        </a:defRPr>
      </a:lvl7pPr>
      <a:lvl8pPr marL="10761663" indent="-1041400" algn="l" defTabSz="457200" rtl="0" fontAlgn="base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9100">
          <a:solidFill>
            <a:srgbClr val="000000"/>
          </a:solidFill>
          <a:latin typeface="+mn-lt"/>
        </a:defRPr>
      </a:lvl8pPr>
      <a:lvl9pPr marL="11218863" indent="-1041400" algn="l" defTabSz="457200" rtl="0" fontAlgn="base">
        <a:lnSpc>
          <a:spcPct val="97000"/>
        </a:lnSpc>
        <a:spcBef>
          <a:spcPts val="2275"/>
        </a:spcBef>
        <a:spcAft>
          <a:spcPct val="0"/>
        </a:spcAft>
        <a:buClr>
          <a:srgbClr val="000000"/>
        </a:buClr>
        <a:buSzPct val="100000"/>
        <a:buFont typeface="Arial" charset="0"/>
        <a:buChar char="»"/>
        <a:defRPr sz="9100">
          <a:solidFill>
            <a:srgbClr val="000000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525191" y="620728"/>
            <a:ext cx="29193081" cy="6605564"/>
          </a:xfrm>
          <a:prstGeom prst="rect">
            <a:avLst/>
          </a:prstGeom>
          <a:gradFill>
            <a:gsLst>
              <a:gs pos="0">
                <a:srgbClr val="003366"/>
              </a:gs>
              <a:gs pos="50000">
                <a:srgbClr val="003366">
                  <a:alpha val="70000"/>
                </a:srgbClr>
              </a:gs>
              <a:gs pos="100000">
                <a:srgbClr val="003366"/>
              </a:gs>
            </a:gsLst>
            <a:lin ang="0" scaled="0"/>
          </a:gradFill>
          <a:ln w="25560">
            <a:solidFill>
              <a:schemeClr val="bg1"/>
            </a:solidFill>
            <a:miter lim="800000"/>
            <a:headEnd/>
            <a:tailEnd/>
          </a:ln>
        </p:spPr>
        <p:txBody>
          <a:bodyPr wrap="square" lIns="90000" tIns="360000" rIns="90000" bIns="360000">
            <a:spAutoFit/>
          </a:bodyPr>
          <a:lstStyle>
            <a:lvl1pPr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marL="360000"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7200" b="1" dirty="0">
                <a:solidFill>
                  <a:schemeClr val="bg1"/>
                </a:solidFill>
                <a:latin typeface="+mn-ea"/>
                <a:ea typeface="+mn-ea"/>
              </a:rPr>
              <a:t>Religious people’s community activity from the perspective of social capital </a:t>
            </a:r>
            <a:r>
              <a:rPr lang="en-US" altLang="ja-JP" sz="7200" b="1" dirty="0">
                <a:solidFill>
                  <a:srgbClr val="FF0000"/>
                </a:solidFill>
                <a:latin typeface="+mn-ea"/>
                <a:ea typeface="+mn-ea"/>
              </a:rPr>
              <a:t>(Arial, 72pt)</a:t>
            </a:r>
            <a:endParaRPr lang="en-GB" altLang="ja-JP" sz="1200" b="1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360000" eaLnBrk="1" hangingPunct="1">
              <a:lnSpc>
                <a:spcPct val="100000"/>
              </a:lnSpc>
              <a:spcBef>
                <a:spcPts val="4000"/>
              </a:spcBef>
              <a:buNone/>
            </a:pPr>
            <a:r>
              <a:rPr lang="en-US" altLang="ja-JP" sz="44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Author name</a:t>
            </a:r>
            <a:r>
              <a:rPr lang="en-GB" altLang="de-DE" sz="44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</a:t>
            </a:r>
            <a:r>
              <a:rPr lang="en-US" altLang="de-DE" sz="44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en-US" altLang="ja-JP" sz="44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Author name</a:t>
            </a:r>
            <a:r>
              <a:rPr lang="en-GB" altLang="de-DE" sz="44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</a:t>
            </a:r>
            <a:r>
              <a:rPr lang="en-US" altLang="de-DE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altLang="ja-JP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 name</a:t>
            </a:r>
            <a:r>
              <a:rPr lang="en-GB" altLang="ja-JP" sz="44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3,* </a:t>
            </a:r>
            <a:r>
              <a:rPr lang="en-US" altLang="ja-JP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(Times New Roman, 44pt)</a:t>
            </a:r>
            <a:endParaRPr lang="en-GB" altLang="de-DE" sz="4400" baseline="300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720000" eaLnBrk="1" hangingPunct="1">
              <a:lnSpc>
                <a:spcPct val="100000"/>
              </a:lnSpc>
              <a:spcBef>
                <a:spcPts val="2000"/>
              </a:spcBef>
              <a:buNone/>
            </a:pPr>
            <a:r>
              <a:rPr lang="en-GB" altLang="de-DE" sz="36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 </a:t>
            </a:r>
            <a:r>
              <a:rPr lang="en-US" altLang="ja-JP" sz="36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Affiliation, Address </a:t>
            </a:r>
            <a:r>
              <a:rPr lang="en-US" altLang="ja-JP" sz="3600" dirty="0">
                <a:solidFill>
                  <a:srgbClr val="FF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(Times New Roman, 36pt)</a:t>
            </a:r>
            <a:endParaRPr lang="en-GB" altLang="ja-JP" sz="3600" dirty="0">
              <a:solidFill>
                <a:srgbClr val="FF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7200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de-DE" sz="3600" baseline="300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 </a:t>
            </a:r>
            <a:r>
              <a:rPr lang="en-US" altLang="ja-JP" sz="36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Affiliation, Address </a:t>
            </a:r>
          </a:p>
          <a:p>
            <a:pPr marL="7200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GB" altLang="de-DE" sz="36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ja-JP" sz="36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Affiliation, Address </a:t>
            </a:r>
            <a:endParaRPr lang="en-US" altLang="ja-JP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20000" eaLnBrk="1" hangingPunct="1">
              <a:lnSpc>
                <a:spcPct val="100000"/>
              </a:lnSpc>
              <a:spcBef>
                <a:spcPct val="0"/>
              </a:spcBef>
              <a:buNone/>
            </a:pPr>
            <a:r>
              <a:rPr lang="en-US" altLang="de-DE" sz="3600" dirty="0">
                <a:solidFill>
                  <a:schemeClr val="bg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* e-mail address of correspondence</a:t>
            </a:r>
            <a:endParaRPr lang="en-GB" altLang="de-DE" sz="3600" dirty="0">
              <a:solidFill>
                <a:schemeClr val="bg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09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427" y="23426854"/>
            <a:ext cx="9525" cy="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797071" y="7857969"/>
            <a:ext cx="14315498" cy="1434975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482600" indent="-4826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en-US" altLang="ja-JP" sz="6000" b="1" dirty="0"/>
              <a:t>Introduction </a:t>
            </a:r>
            <a:r>
              <a:rPr lang="en-US" altLang="ja-JP" sz="6000" b="1" dirty="0">
                <a:solidFill>
                  <a:srgbClr val="FF0000"/>
                </a:solidFill>
              </a:rPr>
              <a:t>(Arial, 60pt)</a:t>
            </a:r>
            <a:endParaRPr lang="ja-JP" altLang="en-GB" sz="3200" dirty="0">
              <a:solidFill>
                <a:srgbClr val="FF0000"/>
              </a:solidFill>
            </a:endParaRPr>
          </a:p>
        </p:txBody>
      </p:sp>
      <p:sp>
        <p:nvSpPr>
          <p:cNvPr id="4103" name="Text Box 19"/>
          <p:cNvSpPr txBox="1">
            <a:spLocks noChangeArrowheads="1"/>
          </p:cNvSpPr>
          <p:nvPr/>
        </p:nvSpPr>
        <p:spPr bwMode="auto">
          <a:xfrm>
            <a:off x="797071" y="16480563"/>
            <a:ext cx="13931608" cy="1248725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381000" indent="-3810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None/>
            </a:pPr>
            <a:r>
              <a:rPr lang="en-US" altLang="ko-KR" sz="6000" b="1" dirty="0"/>
              <a:t>Experimental / Methods / Results</a:t>
            </a:r>
            <a:endParaRPr lang="ja-JP" altLang="en-GB" sz="6000" b="1" dirty="0"/>
          </a:p>
        </p:txBody>
      </p:sp>
      <p:sp>
        <p:nvSpPr>
          <p:cNvPr id="4109" name="Text Box 53"/>
          <p:cNvSpPr txBox="1">
            <a:spLocks noChangeArrowheads="1"/>
          </p:cNvSpPr>
          <p:nvPr/>
        </p:nvSpPr>
        <p:spPr bwMode="auto">
          <a:xfrm>
            <a:off x="15514784" y="34739795"/>
            <a:ext cx="14755813" cy="1607606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341313" indent="-341313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Font typeface="Arial" panose="020B0604020202020204" pitchFamily="34" charset="0"/>
              <a:buNone/>
            </a:pPr>
            <a:r>
              <a:rPr lang="en-US" altLang="ja-JP" sz="6000" b="1" dirty="0"/>
              <a:t>References</a:t>
            </a:r>
          </a:p>
        </p:txBody>
      </p:sp>
      <p:sp>
        <p:nvSpPr>
          <p:cNvPr id="4117" name="Text Box 64"/>
          <p:cNvSpPr txBox="1">
            <a:spLocks noChangeArrowheads="1"/>
          </p:cNvSpPr>
          <p:nvPr/>
        </p:nvSpPr>
        <p:spPr bwMode="auto">
          <a:xfrm>
            <a:off x="1572030" y="38815988"/>
            <a:ext cx="7774885" cy="629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Fig. 1.</a:t>
            </a:r>
            <a:r>
              <a:rPr lang="ja-JP" altLang="en-US" sz="3600" dirty="0">
                <a:solidFill>
                  <a:schemeClr val="tx1"/>
                </a:solidFill>
                <a:cs typeface="Arial" panose="020B0604020202020204" pitchFamily="34" charset="0"/>
              </a:rPr>
              <a:t>　</a:t>
            </a: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Sample of figure </a:t>
            </a:r>
            <a:r>
              <a:rPr lang="en-US" altLang="ja-JP" sz="3600" dirty="0">
                <a:solidFill>
                  <a:srgbClr val="FF0000"/>
                </a:solidFill>
                <a:cs typeface="Arial" panose="020B0604020202020204" pitchFamily="34" charset="0"/>
              </a:rPr>
              <a:t>(Arial, 36pt)</a:t>
            </a: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4118" name="Text Box 135"/>
          <p:cNvSpPr txBox="1">
            <a:spLocks noChangeArrowheads="1"/>
          </p:cNvSpPr>
          <p:nvPr/>
        </p:nvSpPr>
        <p:spPr bwMode="auto">
          <a:xfrm>
            <a:off x="15992837" y="8025931"/>
            <a:ext cx="7954550" cy="629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Table 1.</a:t>
            </a:r>
            <a:r>
              <a:rPr lang="ja-JP" altLang="en-US" sz="3600" dirty="0">
                <a:solidFill>
                  <a:schemeClr val="tx1"/>
                </a:solidFill>
                <a:cs typeface="Arial" panose="020B0604020202020204" pitchFamily="34" charset="0"/>
              </a:rPr>
              <a:t>　</a:t>
            </a: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Sample of table </a:t>
            </a:r>
            <a:r>
              <a:rPr lang="en-US" altLang="ja-JP" sz="3600" dirty="0">
                <a:solidFill>
                  <a:srgbClr val="FF0000"/>
                </a:solidFill>
                <a:cs typeface="Arial" panose="020B0604020202020204" pitchFamily="34" charset="0"/>
              </a:rPr>
              <a:t>(Arial, 36pt)</a:t>
            </a:r>
            <a:r>
              <a:rPr lang="en-US" altLang="ja-JP" sz="36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5121731" y="8113147"/>
            <a:ext cx="0" cy="31434653"/>
          </a:xfrm>
          <a:prstGeom prst="line">
            <a:avLst/>
          </a:prstGeom>
          <a:solidFill>
            <a:srgbClr val="00B8FF"/>
          </a:solidFill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225257"/>
              </p:ext>
            </p:extLst>
          </p:nvPr>
        </p:nvGraphicFramePr>
        <p:xfrm>
          <a:off x="15992837" y="8798240"/>
          <a:ext cx="1320609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4372">
                  <a:extLst>
                    <a:ext uri="{9D8B030D-6E8A-4147-A177-3AD203B41FA5}">
                      <a16:colId xmlns:a16="http://schemas.microsoft.com/office/drawing/2014/main" val="2649023699"/>
                    </a:ext>
                  </a:extLst>
                </a:gridCol>
                <a:gridCol w="8961720">
                  <a:extLst>
                    <a:ext uri="{9D8B030D-6E8A-4147-A177-3AD203B41FA5}">
                      <a16:colId xmlns:a16="http://schemas.microsoft.com/office/drawing/2014/main" val="39617161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Equipment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Polishing</a:t>
                      </a:r>
                      <a:r>
                        <a:rPr lang="en-US" sz="3600" b="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machine </a:t>
                      </a:r>
                      <a:endParaRPr lang="en-US" sz="3600" b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21469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Velocity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100 mm/s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5582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Process time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36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(Arial,</a:t>
                      </a:r>
                      <a:r>
                        <a:rPr lang="en-US" sz="3600" baseline="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36pt)</a:t>
                      </a:r>
                      <a:endParaRPr lang="en-US" sz="36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199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3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Quality</a:t>
                      </a: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36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6280336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 bwMode="auto">
          <a:xfrm>
            <a:off x="1572030" y="30876520"/>
            <a:ext cx="12036062" cy="7828589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1">
              <a:lnSpc>
                <a:spcPct val="97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charset="0"/>
              <a:buNone/>
              <a:tabLst/>
            </a:pPr>
            <a:endParaRPr kumimoji="0" lang="en-US" sz="3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50" charset="-128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993461-72CF-461D-B040-E2E5A43E35A4}"/>
              </a:ext>
            </a:extLst>
          </p:cNvPr>
          <p:cNvSpPr txBox="1"/>
          <p:nvPr/>
        </p:nvSpPr>
        <p:spPr>
          <a:xfrm>
            <a:off x="-13567" y="40328775"/>
            <a:ext cx="30270597" cy="2517608"/>
          </a:xfrm>
          <a:prstGeom prst="rect">
            <a:avLst/>
          </a:prstGeom>
          <a:solidFill>
            <a:srgbClr val="003366"/>
          </a:solidFill>
        </p:spPr>
        <p:txBody>
          <a:bodyPr wrap="square" tIns="180000" bIns="360000" rtlCol="0" anchor="ctr">
            <a:spAutoFit/>
          </a:bodyPr>
          <a:lstStyle/>
          <a:p>
            <a:pPr algn="ctr"/>
            <a:r>
              <a:rPr lang="en-US" altLang="ko-KR" sz="8000" i="1" dirty="0">
                <a:solidFill>
                  <a:schemeClr val="bg1"/>
                </a:solidFill>
              </a:rPr>
              <a:t>5</a:t>
            </a:r>
            <a:r>
              <a:rPr lang="en-US" altLang="ko-KR" sz="8000" i="1" baseline="30000" dirty="0">
                <a:solidFill>
                  <a:schemeClr val="bg1"/>
                </a:solidFill>
              </a:rPr>
              <a:t>th</a:t>
            </a:r>
            <a:r>
              <a:rPr lang="en-US" altLang="ko-KR" sz="8000" i="1" dirty="0">
                <a:solidFill>
                  <a:schemeClr val="bg1"/>
                </a:solidFill>
              </a:rPr>
              <a:t> International Conference of </a:t>
            </a:r>
            <a:r>
              <a:rPr lang="en-US" altLang="ko-KR" sz="8000" i="1" dirty="0" err="1">
                <a:solidFill>
                  <a:schemeClr val="bg1"/>
                </a:solidFill>
              </a:rPr>
              <a:t>Hyojeong</a:t>
            </a:r>
            <a:r>
              <a:rPr lang="en-US" altLang="ko-KR" sz="8000" i="1" dirty="0">
                <a:solidFill>
                  <a:schemeClr val="bg1"/>
                </a:solidFill>
              </a:rPr>
              <a:t> Academia</a:t>
            </a:r>
          </a:p>
          <a:p>
            <a:pPr algn="ctr">
              <a:spcBef>
                <a:spcPts val="500"/>
              </a:spcBef>
              <a:spcAft>
                <a:spcPts val="0"/>
              </a:spcAft>
            </a:pPr>
            <a:r>
              <a:rPr lang="en-US" altLang="ko-KR" sz="44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Feb. 20- 21, 2025 Online Conference</a:t>
            </a:r>
            <a:endParaRPr lang="ko-KR" altLang="en-US" sz="4400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171" y="40576156"/>
            <a:ext cx="2123718" cy="2081842"/>
          </a:xfrm>
          <a:prstGeom prst="rect">
            <a:avLst/>
          </a:prstGeom>
        </p:spPr>
      </p:pic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1028596" y="9006131"/>
            <a:ext cx="13469492" cy="6957769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482600" indent="-4826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</a:pPr>
            <a:r>
              <a:rPr lang="en-US" altLang="ja-JP" sz="3600" dirty="0"/>
              <a:t>Please describe the Backgrounds/Objective/Significance of the work </a:t>
            </a:r>
            <a:r>
              <a:rPr lang="en-US" altLang="ja-JP" sz="3600" dirty="0">
                <a:solidFill>
                  <a:srgbClr val="FF0000"/>
                </a:solidFill>
              </a:rPr>
              <a:t>(Arial, 36pt ~ 40pt)</a:t>
            </a:r>
            <a:r>
              <a:rPr lang="en-US" altLang="ja-JP" sz="360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028595" y="17672686"/>
            <a:ext cx="13469493" cy="11568770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482600" indent="-4826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</a:pPr>
            <a:r>
              <a:rPr lang="en-US" altLang="ja-JP" sz="3600" dirty="0"/>
              <a:t>Please describe Methodology and results (and/or Discussion).</a:t>
            </a:r>
          </a:p>
        </p:txBody>
      </p:sp>
      <p:sp>
        <p:nvSpPr>
          <p:cNvPr id="24" name="Text Box 19"/>
          <p:cNvSpPr txBox="1">
            <a:spLocks noChangeArrowheads="1"/>
          </p:cNvSpPr>
          <p:nvPr/>
        </p:nvSpPr>
        <p:spPr bwMode="auto">
          <a:xfrm>
            <a:off x="15514784" y="26107248"/>
            <a:ext cx="13931608" cy="1536897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381000" indent="-3810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  <a:buNone/>
            </a:pPr>
            <a:r>
              <a:rPr lang="en-US" altLang="ko-KR" sz="6000" b="1" dirty="0"/>
              <a:t>Conclusions</a:t>
            </a:r>
            <a:endParaRPr lang="ja-JP" altLang="en-GB" sz="6000" b="1" dirty="0"/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15745374" y="27256183"/>
            <a:ext cx="13701018" cy="6806478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482600" indent="-4826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</a:pPr>
            <a:endParaRPr lang="en-US" altLang="ja-JP" sz="3600" dirty="0"/>
          </a:p>
        </p:txBody>
      </p:sp>
      <p:sp>
        <p:nvSpPr>
          <p:cNvPr id="26" name="Text Box 53"/>
          <p:cNvSpPr txBox="1">
            <a:spLocks noChangeArrowheads="1"/>
          </p:cNvSpPr>
          <p:nvPr/>
        </p:nvSpPr>
        <p:spPr>
          <a:xfrm>
            <a:off x="15745375" y="35888912"/>
            <a:ext cx="13701018" cy="3653248"/>
          </a:xfrm>
          <a:prstGeom prst="rect">
            <a:avLst/>
          </a:prstGeom>
          <a:noFill/>
          <a:ln w="9398">
            <a:noFill/>
            <a:miter/>
          </a:ln>
        </p:spPr>
        <p:txBody>
          <a:bodyPr lIns="180000" tIns="180000" rIns="180000" bIns="180000"/>
          <a:lstStyle>
            <a:lvl1pPr marL="341313" indent="-341313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/>
              <a:buChar char="»"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ja-JP" sz="3600"/>
              <a:t>List references in order of appearance in the text.</a:t>
            </a:r>
          </a:p>
          <a:p>
            <a:pPr eaLnBrk="1" hangingPunct="1">
              <a:lnSpc>
                <a:spcPct val="100000"/>
              </a:lnSpc>
              <a:spcBef>
                <a:spcPts val="0"/>
              </a:spcBef>
              <a:defRPr/>
            </a:pPr>
            <a:r>
              <a:rPr lang="en-US" altLang="ja-JP" sz="3600"/>
              <a:t>Follow the reference format of the extended abstract.</a:t>
            </a:r>
            <a:endParaRPr lang="ja-JP" altLang="en-GB" sz="3600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5764054" y="11960721"/>
            <a:ext cx="13682338" cy="13861356"/>
          </a:xfrm>
          <a:prstGeom prst="rect">
            <a:avLst/>
          </a:prstGeom>
          <a:noFill/>
          <a:ln w="9398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0000" tIns="180000" rIns="180000" bIns="180000"/>
          <a:lstStyle>
            <a:lvl1pPr marL="482600" indent="-482600">
              <a:lnSpc>
                <a:spcPct val="97000"/>
              </a:lnSpc>
              <a:spcBef>
                <a:spcPts val="36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47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42950" indent="-285750">
              <a:lnSpc>
                <a:spcPct val="97000"/>
              </a:lnSpc>
              <a:spcBef>
                <a:spcPts val="31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27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143000" indent="-228600">
              <a:lnSpc>
                <a:spcPct val="97000"/>
              </a:lnSpc>
              <a:spcBef>
                <a:spcPts val="275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0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002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057400" indent="-228600">
              <a:lnSpc>
                <a:spcPct val="97000"/>
              </a:lnSpc>
              <a:spcBef>
                <a:spcPts val="2275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146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29718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290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886200" indent="-228600" defTabSz="457200" eaLnBrk="0" fontAlgn="base" hangingPunct="0">
              <a:lnSpc>
                <a:spcPct val="97000"/>
              </a:lnSpc>
              <a:spcBef>
                <a:spcPts val="22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1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30000"/>
              </a:spcBef>
            </a:pPr>
            <a:endParaRPr lang="en-US" altLang="ja-JP" sz="3600" dirty="0"/>
          </a:p>
        </p:txBody>
      </p:sp>
      <p:sp>
        <p:nvSpPr>
          <p:cNvPr id="4119" name="Text Box 53"/>
          <p:cNvSpPr txBox="1">
            <a:spLocks noChangeArrowheads="1"/>
          </p:cNvSpPr>
          <p:nvPr/>
        </p:nvSpPr>
        <p:spPr>
          <a:xfrm>
            <a:off x="15669175" y="37927256"/>
            <a:ext cx="13701018" cy="1367244"/>
          </a:xfrm>
          <a:prstGeom prst="rect">
            <a:avLst/>
          </a:prstGeom>
          <a:noFill/>
          <a:ln w="38100">
            <a:solidFill>
              <a:srgbClr val="FF0000"/>
            </a:solidFill>
            <a:miter/>
          </a:ln>
        </p:spPr>
        <p:txBody>
          <a:bodyPr lIns="180000" tIns="180000" rIns="180000" bIns="180000"/>
          <a:lstStyle/>
          <a:p>
            <a:pPr marL="0" indent="0" algn="l" defTabSz="4572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/>
              <a:buNone/>
              <a:tabLst>
                <a:tab pos="6742113" algn="l"/>
                <a:tab pos="7656513" algn="l"/>
                <a:tab pos="8570913" algn="l"/>
                <a:tab pos="9485313" algn="l"/>
                <a:tab pos="10399713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/>
            </a:pPr>
            <a:r>
              <a:rPr kumimoji="0" lang="ja-JP" altLang="en-GB" sz="3600" b="0" i="0" u="none" strike="noStrike" kern="1200" cap="none" spc="0" normalizeH="0" baseline="0">
                <a:solidFill>
                  <a:srgbClr val="FF0000"/>
                </a:solidFill>
                <a:latin typeface="Arial"/>
                <a:ea typeface="MS PGothic"/>
                <a:cs typeface="Arial"/>
              </a:rPr>
              <a:t>Please refer to the poster samples in previous conference proceedings.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/>
    </mc:Choice>
    <mc:Fallback xmlns:dsp="http://schemas.microsoft.com/office/drawing/2008/diagram" xmlns:dgm="http://schemas.openxmlformats.org/drawingml/2006/diagram" xmlns:c="http://schemas.openxmlformats.org/drawingml/2006/chart" xmlns="">
      <p:transition/>
    </mc:Fallback>
  </mc:AlternateContent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/>
          <a:buNone/>
          <a:defRPr kumimoji="0" lang="en-GB" sz="3200" b="0" i="0" u="none" strike="noStrike" cap="none" normalizeH="0" baseline="0" smtClean="0">
            <a:solidFill>
              <a:schemeClr val="tx1"/>
            </a:solidFill>
            <a:effectLst/>
            <a:latin typeface="Times New Roman"/>
            <a:ea typeface="ＭＳ Ｐゴシック"/>
          </a:defRPr>
        </a:defPPr>
      </a:lstStyle>
    </a:spDef>
    <a:lnDef>
      <a:spPr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w="med" len="med"/>
          <a:tailEnd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97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Arial"/>
          <a:buNone/>
          <a:defRPr kumimoji="0" lang="en-GB" sz="3200" b="0" i="0" u="none" strike="noStrike" cap="none" normalizeH="0" baseline="0" smtClean="0">
            <a:solidFill>
              <a:schemeClr val="tx1"/>
            </a:solidFill>
            <a:effectLst/>
            <a:latin typeface="Times New Roman"/>
            <a:ea typeface="ＭＳ Ｐゴシック"/>
          </a:defRPr>
        </a:defPPr>
      </a:lstStyle>
    </a:lnDef>
    <a:txDef>
      <a:spPr/>
      <a:bodyPr/>
      <a:lstStyle/>
    </a:tx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239</Words>
  <Application>Microsoft Office PowerPoint</Application>
  <PresentationFormat>사용자 지정</PresentationFormat>
  <Paragraphs>27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Times</vt:lpstr>
      <vt:lpstr>Times New Roman</vt:lpstr>
      <vt:lpstr>Modèle par défaut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sho_itoh@artc.a-star.edu.sg</dc:creator>
  <cp:lastModifiedBy>jjang</cp:lastModifiedBy>
  <cp:revision>108</cp:revision>
  <dcterms:modified xsi:type="dcterms:W3CDTF">2024-09-26T04:07:19Z</dcterms:modified>
  <cp:version/>
</cp:coreProperties>
</file>